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2" r:id="rId6"/>
    <p:sldId id="271" r:id="rId7"/>
    <p:sldId id="272" r:id="rId8"/>
    <p:sldId id="276" r:id="rId9"/>
    <p:sldId id="273" r:id="rId10"/>
    <p:sldId id="278" r:id="rId11"/>
    <p:sldId id="269" r:id="rId12"/>
    <p:sldId id="274" r:id="rId13"/>
    <p:sldId id="284" r:id="rId14"/>
    <p:sldId id="292" r:id="rId15"/>
    <p:sldId id="309" r:id="rId16"/>
    <p:sldId id="283" r:id="rId17"/>
    <p:sldId id="288" r:id="rId18"/>
    <p:sldId id="289" r:id="rId19"/>
    <p:sldId id="294" r:id="rId20"/>
    <p:sldId id="297" r:id="rId21"/>
    <p:sldId id="298" r:id="rId22"/>
    <p:sldId id="299" r:id="rId23"/>
    <p:sldId id="296" r:id="rId24"/>
    <p:sldId id="310" r:id="rId25"/>
    <p:sldId id="302" r:id="rId26"/>
    <p:sldId id="305" r:id="rId27"/>
    <p:sldId id="303" r:id="rId28"/>
    <p:sldId id="304" r:id="rId29"/>
    <p:sldId id="306" r:id="rId30"/>
    <p:sldId id="307" r:id="rId31"/>
    <p:sldId id="31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04040"/>
    <a:srgbClr val="7030A0"/>
    <a:srgbClr val="00B0F0"/>
    <a:srgbClr val="0070C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0035" autoAdjust="0"/>
  </p:normalViewPr>
  <p:slideViewPr>
    <p:cSldViewPr snapToGrid="0" showGuides="1">
      <p:cViewPr varScale="1">
        <p:scale>
          <a:sx n="102" d="100"/>
          <a:sy n="102" d="100"/>
        </p:scale>
        <p:origin x="882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2418" y="-4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A332A84-65A4-424F-BF44-E16A70BB2C39}" type="datetime1">
              <a:rPr lang="fr-FR" smtClean="0"/>
              <a:t>22/09/2025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5BAE485-B3C6-4830-BBC8-C6E008BDD69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140EE-8628-4A6D-96BE-C6283DC90F18}" type="datetime1">
              <a:rPr lang="fr-FR" smtClean="0"/>
              <a:pPr/>
              <a:t>22/09/2025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85ACE04-E13C-4837-B6DD-B388E7CAA05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/index.php?title=Test_param%C3%A9trique&amp;action=edit&amp;redlink=1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r.wikipedia.org/wiki/Loi_de_Poisson" TargetMode="External"/><Relationship Id="rId4" Type="http://schemas.openxmlformats.org/officeDocument/2006/relationships/hyperlink" Target="https://fr.wikipedia.org/wiki/Loi_normale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clients professionnels nous prenons pas en compte l'âge des clients, nous allons nous concentrer sur les catégories de livres avec ainsi que le nombre de transactions,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41700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Voici quelque information sur le chiffre d’affaire que nous rapportent ces 4 clients, 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297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/>
            <a:r>
              <a:rPr lang="fr-FR" dirty="0"/>
              <a:t>=&gt; Si l’indice de Gini est rapproche de 1 plus l’inégalité est grande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5442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Comme dit précédemment on constate bien que le client ce fourni avec des livres plus cher que les 3 autres clients professionnel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101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133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17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67884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18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1462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BDEE1"/>
                </a:solidFill>
                <a:effectLst/>
                <a:latin typeface="gg sans"/>
              </a:rPr>
              <a:t>On voit que le sexe de l’individus na pas d’impacte sur la catégorie de livre dans les graphiques précédents, pourtant les stats ne prouvent le contraire,</a:t>
            </a:r>
          </a:p>
          <a:p>
            <a:endParaRPr lang="fr-FR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fr-FR" b="0" i="0" dirty="0">
                <a:solidFill>
                  <a:srgbClr val="DBDEE1"/>
                </a:solidFill>
                <a:effectLst/>
                <a:latin typeface="gg sans"/>
              </a:rPr>
              <a:t>Il y a p-value &lt; 5% donc il y a une corrélation entre le sexe et la catégorie</a:t>
            </a:r>
          </a:p>
          <a:p>
            <a:endParaRPr lang="fr-FR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fr-FR" dirty="0"/>
              <a:t>Un </a:t>
            </a:r>
            <a:r>
              <a:rPr lang="fr-FR" dirty="0">
                <a:hlinkClick r:id="rId3" tooltip="Test paramétrique (page inexistante)"/>
              </a:rPr>
              <a:t>test paramétrique</a:t>
            </a:r>
            <a:r>
              <a:rPr lang="fr-FR" dirty="0"/>
              <a:t> est un test pour lequel on fait une hypothèse paramétrique sur la loi des données sous </a:t>
            </a:r>
            <a:r>
              <a:rPr lang="fr-FR" i="1" dirty="0"/>
              <a:t>H</a:t>
            </a:r>
            <a:r>
              <a:rPr lang="fr-FR" baseline="-25000" dirty="0"/>
              <a:t>0</a:t>
            </a:r>
            <a:r>
              <a:rPr lang="fr-FR" dirty="0"/>
              <a:t> (loi </a:t>
            </a:r>
            <a:r>
              <a:rPr lang="fr-FR" dirty="0">
                <a:hlinkClick r:id="rId4" tooltip="Loi normale"/>
              </a:rPr>
              <a:t>normale</a:t>
            </a:r>
            <a:r>
              <a:rPr lang="fr-FR" dirty="0"/>
              <a:t>, loi de </a:t>
            </a:r>
            <a:r>
              <a:rPr lang="fr-FR" dirty="0">
                <a:hlinkClick r:id="rId5" tooltip="Loi de Poisson"/>
              </a:rPr>
              <a:t>Poisson</a:t>
            </a:r>
            <a:r>
              <a:rPr lang="fr-FR" dirty="0"/>
              <a:t>...); Les hypothèses du test concernent alors les paramètres de cette loi.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19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30434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ici deux variables qualitatives, visuellement c’est le nombre de transaction par sexe et catégorie et que l</a:t>
            </a:r>
            <a:r>
              <a:rPr lang="fr-FR" b="0" i="0" dirty="0">
                <a:solidFill>
                  <a:srgbClr val="DBDEE1"/>
                </a:solidFill>
                <a:effectLst/>
                <a:latin typeface="gg sans"/>
              </a:rPr>
              <a:t>es valeurs sont assez similaires,</a:t>
            </a:r>
          </a:p>
          <a:p>
            <a:endParaRPr lang="fr-FR" b="0" i="0" dirty="0">
              <a:solidFill>
                <a:srgbClr val="DBDEE1"/>
              </a:solidFill>
              <a:effectLst/>
              <a:latin typeface="gg san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20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30891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E5DBD-CD67-F648-8BDC-BADF5C93E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2AF11F-0F0F-5DEF-067C-77949F05A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5A8837-BC42-B4B0-FF2E-2FB478D0E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ici deux variables qualitatives, visuellement c’est le nombre de transaction par sexe et catégorie et que l</a:t>
            </a:r>
            <a:r>
              <a:rPr lang="fr-FR" b="0" i="0" dirty="0">
                <a:solidFill>
                  <a:srgbClr val="DBDEE1"/>
                </a:solidFill>
                <a:effectLst/>
                <a:latin typeface="gg sans"/>
              </a:rPr>
              <a:t>es valeurs sont assez similaires,</a:t>
            </a:r>
          </a:p>
          <a:p>
            <a:endParaRPr lang="fr-FR" b="0" i="0" dirty="0">
              <a:solidFill>
                <a:srgbClr val="DBDEE1"/>
              </a:solidFill>
              <a:effectLst/>
              <a:latin typeface="gg san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A9E3EB-E953-5F89-B777-1D6341C69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21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25344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7514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voit que les 30 – 50 ans ont une fréquence d’achat supérieur aux autres,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22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013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distribution n’est pas normal donc nous procédons aux tests de Spearman,</a:t>
            </a:r>
          </a:p>
          <a:p>
            <a:endParaRPr lang="fr-FR" dirty="0"/>
          </a:p>
          <a:p>
            <a:r>
              <a:rPr lang="fr-FR" dirty="0"/>
              <a:t>H0 rejeté les variables sont corrélées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23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42051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voit que les 10 – 30 ans ont un panier moyen nettement supérieur aux autres, on peux observer une tendance,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24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60546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25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67966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la catégorie 0 : 40 – 50 ans</a:t>
            </a:r>
          </a:p>
          <a:p>
            <a:endParaRPr lang="fr-FR" dirty="0"/>
          </a:p>
          <a:p>
            <a:r>
              <a:rPr lang="fr-FR" dirty="0"/>
              <a:t>- la catégorie 1 : 40 – 60 ans</a:t>
            </a:r>
          </a:p>
          <a:p>
            <a:endParaRPr lang="fr-FR" dirty="0"/>
          </a:p>
          <a:p>
            <a:r>
              <a:rPr lang="fr-FR" dirty="0"/>
              <a:t>- la catégorie 2 : 18 – 30 ans,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26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63460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5ACE04-E13C-4837-B6DD-B388E7CAA05E}" type="slidenum">
              <a:rPr lang="fr-FR" noProof="0" smtClean="0"/>
              <a:t>27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658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0984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294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4722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Les produits les plus vendu et les moins vendu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96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025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Catégorie 0 : 60 % des ventes et 36% du chiffre d’affaire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Catégorie 1 : 34 % des ventes et 40 % du chiffre d’affaire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Catégorie 2 : 5 % des ventes et 23 % du chiffre d’affaire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9378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4 clients se détachent, je les considère comme des clients professionnels</a:t>
            </a:r>
          </a:p>
          <a:p>
            <a:pPr rtl="0"/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 rapport au graffe précèdent le client C_4958 qui à des dépense plus importante n’achète que des livres plus chers,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701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2DE383C-D5E9-43E9-8354-A73597E014F0}" type="datetime1">
              <a:rPr lang="fr-FR" noProof="0" smtClean="0"/>
              <a:t>22/09/2025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4E396DC-308D-46A6-935D-D8F9008C57BA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44965F0-6A84-F123-CF87-1B0624B7814C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12" name="Ovale 8">
              <a:extLst>
                <a:ext uri="{FF2B5EF4-FFF2-40B4-BE49-F238E27FC236}">
                  <a16:creationId xmlns:a16="http://schemas.microsoft.com/office/drawing/2014/main" id="{35B271FD-7553-7C20-7B71-57B8383CFFA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3" name="Ovale 9">
              <a:extLst>
                <a:ext uri="{FF2B5EF4-FFF2-40B4-BE49-F238E27FC236}">
                  <a16:creationId xmlns:a16="http://schemas.microsoft.com/office/drawing/2014/main" id="{4DB876C8-6F17-AF70-DA8B-EBCBD9157436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4" name="Ovale 10">
              <a:extLst>
                <a:ext uri="{FF2B5EF4-FFF2-40B4-BE49-F238E27FC236}">
                  <a16:creationId xmlns:a16="http://schemas.microsoft.com/office/drawing/2014/main" id="{CE40F007-8E2A-CFD9-7A22-93BECC1005C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5" name="Ovale 11">
              <a:extLst>
                <a:ext uri="{FF2B5EF4-FFF2-40B4-BE49-F238E27FC236}">
                  <a16:creationId xmlns:a16="http://schemas.microsoft.com/office/drawing/2014/main" id="{7ED750BE-D48E-64A8-B0F2-E470F85A7EC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6" name="Ovale 14">
            <a:extLst>
              <a:ext uri="{FF2B5EF4-FFF2-40B4-BE49-F238E27FC236}">
                <a16:creationId xmlns:a16="http://schemas.microsoft.com/office/drawing/2014/main" id="{53871F60-B13C-416D-DAB8-A0EA2A58201D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Ovale 15">
            <a:extLst>
              <a:ext uri="{FF2B5EF4-FFF2-40B4-BE49-F238E27FC236}">
                <a16:creationId xmlns:a16="http://schemas.microsoft.com/office/drawing/2014/main" id="{5136DC1A-E814-3938-270F-CB42A2BC51E0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5F4422-0961-B57B-A083-1BA18162BFC8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09371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95512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21138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5D430F8-FDB9-4AA6-80EA-7391FE1B0E06}" type="datetime1">
              <a:rPr lang="fr-FR" noProof="0" smtClean="0"/>
              <a:t>22/09/2025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402276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9226318" y="320293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9607318" y="2794907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067883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Espace réservé du contenu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 dirty="0"/>
              <a:t>Nom de votre société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08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4" name="Ovale 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5" name="Ovale 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7" name="Ovale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688286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roi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Espace réservé du contenu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 dirty="0"/>
              <a:t>Nom de votre société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0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4" name="Ovale 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5" name="Ovale 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7" name="Ovale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137233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’image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1" name="Espace réservé d’image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i-image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fr-FR" noProof="0" dirty="0"/>
              <a:t>TITRE ICI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 dirty="0"/>
              <a:t>Nom de votre société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0" name="Ovale 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Ovale 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dirty="0"/>
              <a:t>Titre ici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contenu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 dirty="0"/>
              <a:t>Nom de votre société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Icône ici</a:t>
            </a:r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Icône ici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rtlCol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i-image verticale mau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/>
              <a:t>TITRE ICI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06599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 dirty="0"/>
              <a:t>Nom de votre société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 rtlCol="0"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fr-FR" noProof="0" dirty="0"/>
              <a:t>Merci de votre attention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7B3BC117-8198-468F-A86E-E19DA855C869}" type="datetime1">
              <a:rPr lang="fr-FR" noProof="0" smtClean="0"/>
              <a:t>22/09/2025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23" name="Graphisme 22" descr="Envelop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ous-titr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39" name="Espace réservé du contenu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 rtl="0"/>
            <a:r>
              <a:rPr lang="fr-FR" noProof="0" dirty="0"/>
              <a:t>Modifiez les styles du texte du masque</a:t>
            </a:r>
          </a:p>
        </p:txBody>
      </p:sp>
      <p:pic>
        <p:nvPicPr>
          <p:cNvPr id="3" name="Graphisme 2" descr="Lien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80050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42DE383C-D5E9-43E9-8354-A73597E014F0}" type="datetime1">
              <a:rPr lang="fr-FR" noProof="0" smtClean="0"/>
              <a:t>22/09/2025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Ovale 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1" name="Ovale 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 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4" name="Ovale 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5" name="Ovale 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7" name="Ovale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 rtlCol="0"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 rtl="0">
              <a:lnSpc>
                <a:spcPct val="100000"/>
              </a:lnSpc>
              <a:buNone/>
            </a:pPr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 dirty="0"/>
              <a:t>CLIQUEZ POUR MODIFIER LE STYLE DU TITRE DE MASQUE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0" name="Espace réservé du contenu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fr-FR" noProof="0" dirty="0"/>
              <a:t>TITRE ICI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0" name="Ovale 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Ovale 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 rtl="0">
              <a:lnSpc>
                <a:spcPct val="100000"/>
              </a:lnSpc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15" name="Espace réservé d’image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 rtl="0">
              <a:buNone/>
            </a:pPr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dirty="0"/>
              <a:t>Titre ici</a:t>
            </a:r>
          </a:p>
        </p:txBody>
      </p:sp>
      <p:sp>
        <p:nvSpPr>
          <p:cNvPr id="10" name="Espace réservé du numéro de diapositive 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e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30" name="Espace réservé au texte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8084" y="246187"/>
            <a:ext cx="7467304" cy="561486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6" name="Ovale 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7" name="Ovale 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33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4244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9/22/2025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4480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9/22/2025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5946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9/22/2025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18EF6B5-EFC6-C139-77C2-3BAD419F44F5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3" name="Ovale 4">
              <a:extLst>
                <a:ext uri="{FF2B5EF4-FFF2-40B4-BE49-F238E27FC236}">
                  <a16:creationId xmlns:a16="http://schemas.microsoft.com/office/drawing/2014/main" id="{3FFF8BA5-DAAD-38FE-79A7-F7497763CDD0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4" name="Ovale 5">
              <a:extLst>
                <a:ext uri="{FF2B5EF4-FFF2-40B4-BE49-F238E27FC236}">
                  <a16:creationId xmlns:a16="http://schemas.microsoft.com/office/drawing/2014/main" id="{78ADEB63-8945-EC5C-E9FB-F3A13943366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Ovale 6">
              <a:extLst>
                <a:ext uri="{FF2B5EF4-FFF2-40B4-BE49-F238E27FC236}">
                  <a16:creationId xmlns:a16="http://schemas.microsoft.com/office/drawing/2014/main" id="{257E2DF2-6162-0053-410B-8C876E8039FD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1" name="Ovale 7">
              <a:extLst>
                <a:ext uri="{FF2B5EF4-FFF2-40B4-BE49-F238E27FC236}">
                  <a16:creationId xmlns:a16="http://schemas.microsoft.com/office/drawing/2014/main" id="{95991361-C765-7283-998B-5D6A288037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38724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5BB1C6-BF8F-4481-8AB2-603A1C8A906A}" type="datetimeFigureOut">
              <a:rPr lang="en-US" smtClean="0"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0931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ECDEFD8-3889-D0F7-2480-C1978AE8DC3D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3341661-BDA7-0430-DBFF-2E6314A47923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2" name="Ovale 18">
              <a:extLst>
                <a:ext uri="{FF2B5EF4-FFF2-40B4-BE49-F238E27FC236}">
                  <a16:creationId xmlns:a16="http://schemas.microsoft.com/office/drawing/2014/main" id="{83319E02-179B-9732-C97B-E63898204DF2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3" name="Ovale 19">
              <a:extLst>
                <a:ext uri="{FF2B5EF4-FFF2-40B4-BE49-F238E27FC236}">
                  <a16:creationId xmlns:a16="http://schemas.microsoft.com/office/drawing/2014/main" id="{C76A2555-CEA4-120F-14BF-A7FA2DD6D6F6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4" name="Ovale 20">
              <a:extLst>
                <a:ext uri="{FF2B5EF4-FFF2-40B4-BE49-F238E27FC236}">
                  <a16:creationId xmlns:a16="http://schemas.microsoft.com/office/drawing/2014/main" id="{885C8955-08C7-4F76-B0C4-B2BC4FDF702C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5" name="Ovale 21">
              <a:extLst>
                <a:ext uri="{FF2B5EF4-FFF2-40B4-BE49-F238E27FC236}">
                  <a16:creationId xmlns:a16="http://schemas.microsoft.com/office/drawing/2014/main" id="{C56CBB19-A2C8-012E-7ED1-2B2C5F152572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5573136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46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650" r:id="rId14"/>
    <p:sldLayoutId id="2147483661" r:id="rId15"/>
    <p:sldLayoutId id="2147483651" r:id="rId16"/>
    <p:sldLayoutId id="2147483662" r:id="rId17"/>
    <p:sldLayoutId id="2147483660" r:id="rId18"/>
    <p:sldLayoutId id="2147483663" r:id="rId19"/>
    <p:sldLayoutId id="2147483667" r:id="rId20"/>
    <p:sldLayoutId id="2147483668" r:id="rId21"/>
    <p:sldLayoutId id="2147483666" r:id="rId22"/>
    <p:sldLayoutId id="2147483669" r:id="rId23"/>
    <p:sldLayoutId id="2147483670" r:id="rId24"/>
    <p:sldLayoutId id="2147483671" r:id="rId25"/>
    <p:sldLayoutId id="2147483672" r:id="rId26"/>
    <p:sldLayoutId id="2147483665" r:id="rId2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b/s!Aq1Io1rAwNe_pzrlLmZhPSszWwmM?e=hDBgqv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xlstat.com/fr/6678-kruskal-wallis-test-excel-tutoria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D01CDF4-A7D6-4F58-913F-006DA6551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15" y="145056"/>
            <a:ext cx="3905795" cy="1648055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32FE0337-F276-4F32-88AE-D3BAD6B95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300" y="2476500"/>
            <a:ext cx="7233557" cy="1543050"/>
          </a:xfrm>
        </p:spPr>
        <p:txBody>
          <a:bodyPr>
            <a:noAutofit/>
          </a:bodyPr>
          <a:lstStyle/>
          <a:p>
            <a:r>
              <a:rPr lang="fr-FR" sz="4000" dirty="0"/>
              <a:t>Analysez les ventes d'une librairie avec Python</a:t>
            </a:r>
            <a:br>
              <a:rPr lang="fr-FR" sz="4000" dirty="0"/>
            </a:br>
            <a:endParaRPr lang="fr-FR" sz="4000" dirty="0"/>
          </a:p>
        </p:txBody>
      </p:sp>
      <p:pic>
        <p:nvPicPr>
          <p:cNvPr id="6" name="Espace réservé pour une image  5" descr="Une image contenant meubles, texte, Rayonnage, étagère&#10;&#10;Le contenu généré par l’IA peut être incorrect.">
            <a:extLst>
              <a:ext uri="{FF2B5EF4-FFF2-40B4-BE49-F238E27FC236}">
                <a16:creationId xmlns:a16="http://schemas.microsoft.com/office/drawing/2014/main" id="{FB1AF05C-0F7C-57E7-67DD-5707D79CB8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8493" r="28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Etudes des 4 clients professionnels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10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49F6F4-3FD2-FA75-5EDE-CB42218B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24" y="2124510"/>
            <a:ext cx="11251002" cy="43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Intérêt du client pro par rapport au catégorie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62500" lnSpcReduction="20000"/>
          </a:bodyPr>
          <a:lstStyle/>
          <a:p>
            <a:r>
              <a:rPr lang="fr-FR" dirty="0"/>
              <a:t>Lapage</a:t>
            </a:r>
          </a:p>
        </p:txBody>
      </p:sp>
      <p:sp>
        <p:nvSpPr>
          <p:cNvPr id="12" name="Bulle narrative : ronde 11">
            <a:extLst>
              <a:ext uri="{FF2B5EF4-FFF2-40B4-BE49-F238E27FC236}">
                <a16:creationId xmlns:a16="http://schemas.microsoft.com/office/drawing/2014/main" id="{B48F11FC-0ABC-7CBE-BA81-5F0C0884957E}"/>
              </a:ext>
            </a:extLst>
          </p:cNvPr>
          <p:cNvSpPr/>
          <p:nvPr/>
        </p:nvSpPr>
        <p:spPr>
          <a:xfrm>
            <a:off x="6435256" y="2381904"/>
            <a:ext cx="2743200" cy="784014"/>
          </a:xfrm>
          <a:prstGeom prst="wedgeEllipseCallout">
            <a:avLst>
              <a:gd name="adj1" fmla="val -49469"/>
              <a:gd name="adj2" fmla="val 10296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8 % du chiffre d’affaires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0AF36-3C27-11AF-B66E-6EA02ED5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91" y="2842936"/>
            <a:ext cx="3610319" cy="35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4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Inégalité entre les clients </a:t>
            </a:r>
            <a:r>
              <a:rPr lang="fr-FR" dirty="0" err="1"/>
              <a:t>totals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62500" lnSpcReduction="20000"/>
          </a:bodyPr>
          <a:lstStyle/>
          <a:p>
            <a:r>
              <a:rPr lang="fr-FR" dirty="0"/>
              <a:t>Lapage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B2561F7-FD24-CA4A-C8F8-2F9D2BFC4B61}"/>
              </a:ext>
            </a:extLst>
          </p:cNvPr>
          <p:cNvSpPr txBox="1"/>
          <p:nvPr/>
        </p:nvSpPr>
        <p:spPr>
          <a:xfrm>
            <a:off x="124905" y="2056195"/>
            <a:ext cx="8010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=&gt; Indice d’inégalité de </a:t>
            </a:r>
            <a:r>
              <a:rPr lang="fr-FR" b="1" dirty="0"/>
              <a:t>Gini = 0,442</a:t>
            </a:r>
          </a:p>
          <a:p>
            <a:pPr algn="l"/>
            <a:endParaRPr lang="fr-F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Valeur comprise entre 0 (égalité parfaite) et 1 (inégalité maximale)</a:t>
            </a:r>
          </a:p>
          <a:p>
            <a:endParaRPr lang="fr-FR" dirty="0"/>
          </a:p>
          <a:p>
            <a:pPr algn="l"/>
            <a:r>
              <a:rPr lang="fr-FR" dirty="0"/>
              <a:t>=&gt; Si l’indice de Gini est rapproche de 1 plus l’inégalité est grande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D954E3-FE11-1AE2-9974-E39A288C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698" y="1955088"/>
            <a:ext cx="5059397" cy="383670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9131BDC-FE60-CE4C-5620-D1C5329C4077}"/>
              </a:ext>
            </a:extLst>
          </p:cNvPr>
          <p:cNvSpPr txBox="1"/>
          <p:nvPr/>
        </p:nvSpPr>
        <p:spPr>
          <a:xfrm>
            <a:off x="124905" y="5708238"/>
            <a:ext cx="883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=&gt; L’indice de Gini mesure </a:t>
            </a:r>
            <a:r>
              <a:rPr lang="fr-FR" b="1" dirty="0"/>
              <a:t>l’inégalité de répartition</a:t>
            </a:r>
            <a:r>
              <a:rPr lang="fr-FR" dirty="0"/>
              <a:t> d’une valeur dans une population.</a:t>
            </a:r>
          </a:p>
        </p:txBody>
      </p:sp>
    </p:spTree>
    <p:extLst>
      <p:ext uri="{BB962C8B-B14F-4D97-AF65-F5344CB8AC3E}">
        <p14:creationId xmlns:p14="http://schemas.microsoft.com/office/powerpoint/2010/main" val="196191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Analyse des catégories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13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/>
              <a:t>Lapage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80DF8D-BB57-88C7-920F-CC2D6983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01" y="1843547"/>
            <a:ext cx="9106293" cy="44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4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Etudes des clients particuliers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14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49F6F4-3FD2-FA75-5EDE-CB42218B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4" y="2124510"/>
            <a:ext cx="11251002" cy="43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4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Le nombre d’hommes et de femmes est presque identiques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15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55000" lnSpcReduction="20000"/>
          </a:bodyPr>
          <a:lstStyle/>
          <a:p>
            <a:r>
              <a:rPr lang="fr-FR" dirty="0"/>
              <a:t>Lapage</a:t>
            </a:r>
          </a:p>
          <a:p>
            <a:pPr rtl="0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261490-E09F-107B-7053-2FAD4DB53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25" y="1910225"/>
            <a:ext cx="5821949" cy="41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97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Les tests statistiques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16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49F6F4-3FD2-FA75-5EDE-CB42218B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4" y="2124510"/>
            <a:ext cx="11251002" cy="43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2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hypothèse nulle ou hypothèse alternative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17</a:t>
            </a:fld>
            <a:endParaRPr lang="fr-FR" noProof="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47ED414-C4DD-D4C1-2BB0-1D6AE063BEDB}"/>
              </a:ext>
            </a:extLst>
          </p:cNvPr>
          <p:cNvSpPr txBox="1"/>
          <p:nvPr/>
        </p:nvSpPr>
        <p:spPr>
          <a:xfrm>
            <a:off x="1096945" y="2739669"/>
            <a:ext cx="99981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Définitions : un test statistique est une règle de décision qui permet de décider en faveur de H0 ou de H1 selon les observations.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H0 = Hypothèse nulle, c’est l’hypothèse que l’on souhaite rejeter.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H1 = Hypothèse alternative, l’hypothèse alternative, c’est celle que l’on souhaite aboutir.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Pour choisir notre test statistique nous nous referons à l’arbre d’aide à la décision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= </a:t>
            </a:r>
            <a:r>
              <a:rPr lang="en-US" dirty="0">
                <a:hlinkClick r:id="rId3"/>
              </a:rPr>
              <a:t>What_test_should_I_use.pdf</a:t>
            </a:r>
            <a:endParaRPr lang="fr-FR" dirty="0"/>
          </a:p>
        </p:txBody>
      </p:sp>
      <p:sp>
        <p:nvSpPr>
          <p:cNvPr id="5" name="Espace réservé du contenu 9">
            <a:extLst>
              <a:ext uri="{FF2B5EF4-FFF2-40B4-BE49-F238E27FC236}">
                <a16:creationId xmlns:a16="http://schemas.microsoft.com/office/drawing/2014/main" id="{F7237F06-A7A0-BD00-A1CD-04C229DAE6A8}"/>
              </a:ext>
            </a:extLst>
          </p:cNvPr>
          <p:cNvSpPr txBox="1">
            <a:spLocks/>
          </p:cNvSpPr>
          <p:nvPr/>
        </p:nvSpPr>
        <p:spPr>
          <a:xfrm>
            <a:off x="0" y="6462713"/>
            <a:ext cx="2262188" cy="24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Lapage</a:t>
            </a:r>
          </a:p>
        </p:txBody>
      </p:sp>
    </p:spTree>
    <p:extLst>
      <p:ext uri="{BB962C8B-B14F-4D97-AF65-F5344CB8AC3E}">
        <p14:creationId xmlns:p14="http://schemas.microsoft.com/office/powerpoint/2010/main" val="500464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P-Value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18</a:t>
            </a:fld>
            <a:endParaRPr lang="fr-FR" noProof="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47ED414-C4DD-D4C1-2BB0-1D6AE063BEDB}"/>
              </a:ext>
            </a:extLst>
          </p:cNvPr>
          <p:cNvSpPr txBox="1"/>
          <p:nvPr/>
        </p:nvSpPr>
        <p:spPr>
          <a:xfrm>
            <a:off x="1096945" y="2185671"/>
            <a:ext cx="999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73F0EF-3730-BD23-B501-39785FC7D4FE}"/>
              </a:ext>
            </a:extLst>
          </p:cNvPr>
          <p:cNvSpPr txBox="1"/>
          <p:nvPr/>
        </p:nvSpPr>
        <p:spPr>
          <a:xfrm>
            <a:off x="3863288" y="2026536"/>
            <a:ext cx="63346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=&gt; Valeur P : valeur de probabilité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=&gt; Valeur entre 0 et 1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=&gt; Seuil </a:t>
            </a:r>
            <a:r>
              <a:rPr lang="fr-FR" b="1" dirty="0"/>
              <a:t>alpha</a:t>
            </a:r>
            <a:r>
              <a:rPr lang="fr-FR" dirty="0"/>
              <a:t> à 0,05 (5%)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r>
              <a:rPr lang="fr-FR" b="0" dirty="0">
                <a:effectLst/>
              </a:rPr>
              <a:t>Si </a:t>
            </a:r>
            <a:r>
              <a:rPr lang="fr-FR" b="1" dirty="0">
                <a:effectLst/>
              </a:rPr>
              <a:t>p-value</a:t>
            </a:r>
            <a:r>
              <a:rPr lang="fr-FR" b="0" dirty="0">
                <a:effectLst/>
              </a:rPr>
              <a:t> &gt; </a:t>
            </a:r>
            <a:r>
              <a:rPr lang="fr-FR" b="1" dirty="0">
                <a:effectLst/>
              </a:rPr>
              <a:t>alpha</a:t>
            </a:r>
            <a:r>
              <a:rPr lang="fr-FR" b="0" dirty="0">
                <a:effectLst/>
              </a:rPr>
              <a:t>, alors on </a:t>
            </a:r>
            <a:r>
              <a:rPr lang="fr-FR" b="1" dirty="0">
                <a:effectLst/>
              </a:rPr>
              <a:t>conserve</a:t>
            </a:r>
            <a:r>
              <a:rPr lang="fr-FR" b="0" dirty="0">
                <a:effectLst/>
              </a:rPr>
              <a:t> Ho au niveau alpha. </a:t>
            </a:r>
          </a:p>
          <a:p>
            <a:r>
              <a:rPr lang="fr-FR" b="0" dirty="0">
                <a:effectLst/>
              </a:rPr>
              <a:t>(pas de corrélation)</a:t>
            </a:r>
            <a:endParaRPr lang="fr-FR" dirty="0">
              <a:effectLst/>
            </a:endParaRPr>
          </a:p>
          <a:p>
            <a:pPr algn="l"/>
            <a:endParaRPr lang="fr-FR" dirty="0"/>
          </a:p>
          <a:p>
            <a:r>
              <a:rPr lang="fr-FR" b="0" dirty="0">
                <a:effectLst/>
              </a:rPr>
              <a:t>Si </a:t>
            </a:r>
            <a:r>
              <a:rPr lang="fr-FR" b="1" dirty="0">
                <a:effectLst/>
              </a:rPr>
              <a:t>p-value</a:t>
            </a:r>
            <a:r>
              <a:rPr lang="fr-FR" b="0" dirty="0">
                <a:effectLst/>
              </a:rPr>
              <a:t> &lt; </a:t>
            </a:r>
            <a:r>
              <a:rPr lang="fr-FR" b="1" dirty="0">
                <a:effectLst/>
              </a:rPr>
              <a:t>alpha</a:t>
            </a:r>
            <a:r>
              <a:rPr lang="fr-FR" b="0" dirty="0">
                <a:effectLst/>
              </a:rPr>
              <a:t>, alors on </a:t>
            </a:r>
            <a:r>
              <a:rPr lang="fr-FR" b="1" dirty="0">
                <a:effectLst/>
              </a:rPr>
              <a:t>rejette</a:t>
            </a:r>
            <a:r>
              <a:rPr lang="fr-FR" b="0" dirty="0">
                <a:effectLst/>
              </a:rPr>
              <a:t> Ho.</a:t>
            </a:r>
          </a:p>
          <a:p>
            <a:r>
              <a:rPr lang="fr-FR" dirty="0"/>
              <a:t>(possible corrélation)</a:t>
            </a:r>
            <a:endParaRPr lang="fr-FR" dirty="0">
              <a:effectLst/>
            </a:endParaRPr>
          </a:p>
          <a:p>
            <a:pPr algn="l"/>
            <a:endParaRPr lang="fr-FR" dirty="0"/>
          </a:p>
        </p:txBody>
      </p:sp>
      <p:sp>
        <p:nvSpPr>
          <p:cNvPr id="9" name="Espace réservé du contenu 9">
            <a:extLst>
              <a:ext uri="{FF2B5EF4-FFF2-40B4-BE49-F238E27FC236}">
                <a16:creationId xmlns:a16="http://schemas.microsoft.com/office/drawing/2014/main" id="{1A879BF7-BAC3-5E13-83DD-E36A2B21BBAC}"/>
              </a:ext>
            </a:extLst>
          </p:cNvPr>
          <p:cNvSpPr txBox="1">
            <a:spLocks/>
          </p:cNvSpPr>
          <p:nvPr/>
        </p:nvSpPr>
        <p:spPr>
          <a:xfrm>
            <a:off x="0" y="6462713"/>
            <a:ext cx="2262188" cy="24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Lapage</a:t>
            </a:r>
          </a:p>
        </p:txBody>
      </p:sp>
    </p:spTree>
    <p:extLst>
      <p:ext uri="{BB962C8B-B14F-4D97-AF65-F5344CB8AC3E}">
        <p14:creationId xmlns:p14="http://schemas.microsoft.com/office/powerpoint/2010/main" val="1327299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Lien entre le SEXE ET Catégorie de livres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19</a:t>
            </a:fld>
            <a:endParaRPr lang="fr-FR" noProof="0" dirty="0"/>
          </a:p>
        </p:txBody>
      </p:sp>
      <p:sp>
        <p:nvSpPr>
          <p:cNvPr id="7" name="Espace réservé du contenu 9">
            <a:extLst>
              <a:ext uri="{FF2B5EF4-FFF2-40B4-BE49-F238E27FC236}">
                <a16:creationId xmlns:a16="http://schemas.microsoft.com/office/drawing/2014/main" id="{ECA4E987-35A0-E8D3-3679-E856F41F884E}"/>
              </a:ext>
            </a:extLst>
          </p:cNvPr>
          <p:cNvSpPr txBox="1">
            <a:spLocks/>
          </p:cNvSpPr>
          <p:nvPr/>
        </p:nvSpPr>
        <p:spPr>
          <a:xfrm>
            <a:off x="0" y="6462713"/>
            <a:ext cx="2262188" cy="24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Lapage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37FDBE0-9FFD-0002-0C0B-BB8EF60A41DC}"/>
              </a:ext>
            </a:extLst>
          </p:cNvPr>
          <p:cNvSpPr txBox="1"/>
          <p:nvPr/>
        </p:nvSpPr>
        <p:spPr>
          <a:xfrm>
            <a:off x="1131094" y="1651583"/>
            <a:ext cx="4911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Pour le test du Chi-2 : ( 2 variables qualitatives )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Tableau de contingence ci-dessous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B3943C-5E0E-FF70-E7AE-13128BB09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93" y="2113248"/>
            <a:ext cx="5017253" cy="350975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F09EA1A-597B-F068-C3FE-88AB2FD52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62" y="2524782"/>
            <a:ext cx="4991797" cy="186716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EDF9B67-B48C-9B54-7B14-A94777D1C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62" y="4283088"/>
            <a:ext cx="5718737" cy="21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SOMMAIRE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/>
              <a:t>Lapage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506003-454B-CE3B-583B-9A3081E1BC18}"/>
              </a:ext>
            </a:extLst>
          </p:cNvPr>
          <p:cNvSpPr txBox="1"/>
          <p:nvPr/>
        </p:nvSpPr>
        <p:spPr>
          <a:xfrm>
            <a:off x="1691589" y="1722022"/>
            <a:ext cx="6734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Exploration 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dirty="0"/>
              <a:t>Customer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dirty="0"/>
              <a:t>Product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dirty="0"/>
              <a:t>Transaction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Nettoyage des données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dirty="0"/>
              <a:t>Jointures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dirty="0"/>
              <a:t>Date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dirty="0"/>
              <a:t>Variables à ajouter</a:t>
            </a:r>
          </a:p>
          <a:p>
            <a:endParaRPr lang="fr-FR" dirty="0"/>
          </a:p>
          <a:p>
            <a:r>
              <a:rPr lang="fr-FR" dirty="0"/>
              <a:t>Analyse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dirty="0"/>
              <a:t>Types de clients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dirty="0"/>
              <a:t>Produits</a:t>
            </a:r>
          </a:p>
          <a:p>
            <a:endParaRPr lang="fr-FR" dirty="0"/>
          </a:p>
          <a:p>
            <a:r>
              <a:rPr lang="fr-FR" dirty="0"/>
              <a:t>Corrélations</a:t>
            </a:r>
          </a:p>
          <a:p>
            <a:endParaRPr lang="fr-FR" dirty="0"/>
          </a:p>
          <a:p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2406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Lien entre AGE et MONTANT TOTAL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20</a:t>
            </a:fld>
            <a:endParaRPr lang="fr-FR" noProof="0" dirty="0"/>
          </a:p>
        </p:txBody>
      </p:sp>
      <p:sp>
        <p:nvSpPr>
          <p:cNvPr id="14" name="Espace réservé du contenu 9">
            <a:extLst>
              <a:ext uri="{FF2B5EF4-FFF2-40B4-BE49-F238E27FC236}">
                <a16:creationId xmlns:a16="http://schemas.microsoft.com/office/drawing/2014/main" id="{C3249695-F22B-C4F5-9BB1-BE65CFCCFB79}"/>
              </a:ext>
            </a:extLst>
          </p:cNvPr>
          <p:cNvSpPr txBox="1">
            <a:spLocks/>
          </p:cNvSpPr>
          <p:nvPr/>
        </p:nvSpPr>
        <p:spPr>
          <a:xfrm>
            <a:off x="0" y="6462713"/>
            <a:ext cx="2262188" cy="24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Lapage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CDF211-9856-D1E4-5E83-3A504718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02" y="1456616"/>
            <a:ext cx="5714699" cy="43313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5A5FEC0-700E-C876-EDF7-CB46E99F4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44" y="1578499"/>
            <a:ext cx="5714699" cy="23096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D6911A3-BA1A-66C5-4000-318E6E0FD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48" y="3929198"/>
            <a:ext cx="5411541" cy="24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6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D188-A0BB-9E89-0B13-D72CD99F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72925-73ED-25FA-3459-2B6CCE50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Lien entre AGE et MONTANT TOTAL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7BDC5F-2BEC-CE48-396B-EAA09368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21</a:t>
            </a:fld>
            <a:endParaRPr lang="fr-FR" noProof="0" dirty="0"/>
          </a:p>
        </p:txBody>
      </p:sp>
      <p:sp>
        <p:nvSpPr>
          <p:cNvPr id="14" name="Espace réservé du contenu 9">
            <a:extLst>
              <a:ext uri="{FF2B5EF4-FFF2-40B4-BE49-F238E27FC236}">
                <a16:creationId xmlns:a16="http://schemas.microsoft.com/office/drawing/2014/main" id="{28DBF883-A6C4-07F5-7EDC-C26206CCFB54}"/>
              </a:ext>
            </a:extLst>
          </p:cNvPr>
          <p:cNvSpPr txBox="1">
            <a:spLocks/>
          </p:cNvSpPr>
          <p:nvPr/>
        </p:nvSpPr>
        <p:spPr>
          <a:xfrm>
            <a:off x="0" y="6462713"/>
            <a:ext cx="2262188" cy="24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Lapage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5650E6E-9940-F322-63DA-DB1048CE6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5" y="1789628"/>
            <a:ext cx="5507862" cy="41671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01685C-3F47-F9B7-40F9-B65339995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52" y="1777845"/>
            <a:ext cx="5507862" cy="41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54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Lien entre l'Age et la fréquence d’achat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22</a:t>
            </a:fld>
            <a:endParaRPr lang="fr-FR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7E3EFA-E4D2-453D-EE6D-EE44E6BF4BC6}"/>
              </a:ext>
            </a:extLst>
          </p:cNvPr>
          <p:cNvSpPr txBox="1"/>
          <p:nvPr/>
        </p:nvSpPr>
        <p:spPr>
          <a:xfrm>
            <a:off x="2535007" y="1719564"/>
            <a:ext cx="8287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dirty="0"/>
              <a:t>La fréquence d’achat des clients change-t-il en fonction de leurs âge ??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6D452AAB-128D-AFA3-8817-E996BE61CE3A}"/>
              </a:ext>
            </a:extLst>
          </p:cNvPr>
          <p:cNvSpPr txBox="1">
            <a:spLocks/>
          </p:cNvSpPr>
          <p:nvPr/>
        </p:nvSpPr>
        <p:spPr>
          <a:xfrm>
            <a:off x="0" y="6462713"/>
            <a:ext cx="2262188" cy="24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Nom de votre société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6D3CC2-437A-E2A4-5DF6-3EBC43C0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73" y="2467687"/>
            <a:ext cx="5320255" cy="387082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0207719-4BEF-7AAC-51C8-9C405C876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21" y="2509927"/>
            <a:ext cx="5760840" cy="36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58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Lien entre l'Age et la fréquence d’achat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23</a:t>
            </a:fld>
            <a:endParaRPr lang="fr-FR" noProof="0" dirty="0"/>
          </a:p>
        </p:txBody>
      </p:sp>
      <p:sp>
        <p:nvSpPr>
          <p:cNvPr id="4" name="Espace réservé du contenu 9">
            <a:extLst>
              <a:ext uri="{FF2B5EF4-FFF2-40B4-BE49-F238E27FC236}">
                <a16:creationId xmlns:a16="http://schemas.microsoft.com/office/drawing/2014/main" id="{2924CB05-C167-20D9-7B76-8A7AD767A3D7}"/>
              </a:ext>
            </a:extLst>
          </p:cNvPr>
          <p:cNvSpPr txBox="1">
            <a:spLocks/>
          </p:cNvSpPr>
          <p:nvPr/>
        </p:nvSpPr>
        <p:spPr>
          <a:xfrm>
            <a:off x="0" y="6462713"/>
            <a:ext cx="2262188" cy="24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Lapage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03F780-D3DA-2C23-4F51-90C988EA4660}"/>
              </a:ext>
            </a:extLst>
          </p:cNvPr>
          <p:cNvSpPr txBox="1"/>
          <p:nvPr/>
        </p:nvSpPr>
        <p:spPr>
          <a:xfrm>
            <a:off x="363416" y="1714286"/>
            <a:ext cx="6275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dirty="0"/>
              <a:t>Pour le test de Spearman : ( 2 variables quantitatives 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68A57E9-8E15-C14D-D03A-FC37F3BC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59" y="1794223"/>
            <a:ext cx="6744641" cy="245779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00DD06D-DCA0-E747-0C41-4289B0CDD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12" y="2355388"/>
            <a:ext cx="4945382" cy="36109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5129212-A826-2448-DD8C-A0CE1287F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718" y="4234291"/>
            <a:ext cx="6357921" cy="210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3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Lien entre l'Age et le panier moyen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24</a:t>
            </a:fld>
            <a:endParaRPr lang="fr-FR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7E3EFA-E4D2-453D-EE6D-EE44E6BF4BC6}"/>
              </a:ext>
            </a:extLst>
          </p:cNvPr>
          <p:cNvSpPr txBox="1"/>
          <p:nvPr/>
        </p:nvSpPr>
        <p:spPr>
          <a:xfrm>
            <a:off x="2927507" y="1704393"/>
            <a:ext cx="8287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dirty="0"/>
              <a:t>Le panier moyen des clients change-t-il en fonction de leurs âge ??</a:t>
            </a:r>
          </a:p>
        </p:txBody>
      </p:sp>
      <p:sp>
        <p:nvSpPr>
          <p:cNvPr id="14" name="Espace réservé du contenu 9">
            <a:extLst>
              <a:ext uri="{FF2B5EF4-FFF2-40B4-BE49-F238E27FC236}">
                <a16:creationId xmlns:a16="http://schemas.microsoft.com/office/drawing/2014/main" id="{69ABC65F-51AD-8B3C-C232-E9D00C2F4449}"/>
              </a:ext>
            </a:extLst>
          </p:cNvPr>
          <p:cNvSpPr txBox="1">
            <a:spLocks/>
          </p:cNvSpPr>
          <p:nvPr/>
        </p:nvSpPr>
        <p:spPr>
          <a:xfrm>
            <a:off x="0" y="6462713"/>
            <a:ext cx="2262188" cy="24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Lapage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C690F-C9C0-9506-91F9-7989D95BA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44" y="2258638"/>
            <a:ext cx="5402683" cy="42040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9657769-4FA0-BC5B-565D-0986A36CC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97" y="2258638"/>
            <a:ext cx="5313369" cy="41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25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Lien entre l'Age et le panier moyen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25</a:t>
            </a:fld>
            <a:endParaRPr lang="fr-FR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7E3EFA-E4D2-453D-EE6D-EE44E6BF4BC6}"/>
              </a:ext>
            </a:extLst>
          </p:cNvPr>
          <p:cNvSpPr txBox="1"/>
          <p:nvPr/>
        </p:nvSpPr>
        <p:spPr>
          <a:xfrm>
            <a:off x="179192" y="1729166"/>
            <a:ext cx="776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dirty="0"/>
              <a:t>Pour le test de Spearman : ( 2 variables quantitatives )</a:t>
            </a:r>
          </a:p>
        </p:txBody>
      </p:sp>
      <p:sp>
        <p:nvSpPr>
          <p:cNvPr id="4" name="Espace réservé du contenu 9">
            <a:extLst>
              <a:ext uri="{FF2B5EF4-FFF2-40B4-BE49-F238E27FC236}">
                <a16:creationId xmlns:a16="http://schemas.microsoft.com/office/drawing/2014/main" id="{4E45A512-EFA8-A339-E917-AD8FA64D8F6D}"/>
              </a:ext>
            </a:extLst>
          </p:cNvPr>
          <p:cNvSpPr txBox="1">
            <a:spLocks/>
          </p:cNvSpPr>
          <p:nvPr/>
        </p:nvSpPr>
        <p:spPr>
          <a:xfrm>
            <a:off x="0" y="6462713"/>
            <a:ext cx="2262188" cy="24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Lapage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AA1BE66-345D-8261-EB1B-69FDC417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6" y="2751447"/>
            <a:ext cx="4482347" cy="33896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B147BCC-29DA-37F6-2523-EABD3246C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7" y="1799302"/>
            <a:ext cx="6854568" cy="215573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2EACF6F-5F5F-17B6-0924-D2C5C568A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326" y="3955038"/>
            <a:ext cx="5163584" cy="2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84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Lien entre l'Age et la catégorie de livre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26</a:t>
            </a:fld>
            <a:endParaRPr lang="fr-FR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7E3EFA-E4D2-453D-EE6D-EE44E6BF4BC6}"/>
              </a:ext>
            </a:extLst>
          </p:cNvPr>
          <p:cNvSpPr txBox="1"/>
          <p:nvPr/>
        </p:nvSpPr>
        <p:spPr>
          <a:xfrm>
            <a:off x="234266" y="1719564"/>
            <a:ext cx="8287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dirty="0"/>
              <a:t>Comparaison des trois catégories de livre en fonction de l'Age du client??</a:t>
            </a:r>
          </a:p>
        </p:txBody>
      </p:sp>
      <p:sp>
        <p:nvSpPr>
          <p:cNvPr id="14" name="Espace réservé du contenu 9">
            <a:extLst>
              <a:ext uri="{FF2B5EF4-FFF2-40B4-BE49-F238E27FC236}">
                <a16:creationId xmlns:a16="http://schemas.microsoft.com/office/drawing/2014/main" id="{69ABC65F-51AD-8B3C-C232-E9D00C2F4449}"/>
              </a:ext>
            </a:extLst>
          </p:cNvPr>
          <p:cNvSpPr txBox="1">
            <a:spLocks/>
          </p:cNvSpPr>
          <p:nvPr/>
        </p:nvSpPr>
        <p:spPr>
          <a:xfrm>
            <a:off x="0" y="6462713"/>
            <a:ext cx="2262188" cy="24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Lapage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B107BBE-AD66-636D-595F-A8EF4FD1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34" y="2252851"/>
            <a:ext cx="5017234" cy="40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43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0EDC1-DCBA-1509-027B-E8EA9187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Lien entre l'Age et la catégorie de livre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73ED6D-7600-EB46-4D3C-5DC765FB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27</a:t>
            </a:fld>
            <a:endParaRPr lang="fr-FR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7E3EFA-E4D2-453D-EE6D-EE44E6BF4BC6}"/>
              </a:ext>
            </a:extLst>
          </p:cNvPr>
          <p:cNvSpPr txBox="1"/>
          <p:nvPr/>
        </p:nvSpPr>
        <p:spPr>
          <a:xfrm>
            <a:off x="2244737" y="1738861"/>
            <a:ext cx="8287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dirty="0"/>
              <a:t>Pour le test de </a:t>
            </a:r>
            <a:r>
              <a:rPr lang="fr-FR" dirty="0">
                <a:hlinkClick r:id="rId3"/>
              </a:rPr>
              <a:t>Kruskal-Wallis</a:t>
            </a:r>
            <a:r>
              <a:rPr lang="fr-FR" dirty="0"/>
              <a:t> : ( 1 variable quantitative et 1 variable qualitative )</a:t>
            </a:r>
          </a:p>
        </p:txBody>
      </p:sp>
      <p:sp>
        <p:nvSpPr>
          <p:cNvPr id="14" name="Espace réservé du contenu 9">
            <a:extLst>
              <a:ext uri="{FF2B5EF4-FFF2-40B4-BE49-F238E27FC236}">
                <a16:creationId xmlns:a16="http://schemas.microsoft.com/office/drawing/2014/main" id="{69ABC65F-51AD-8B3C-C232-E9D00C2F4449}"/>
              </a:ext>
            </a:extLst>
          </p:cNvPr>
          <p:cNvSpPr txBox="1">
            <a:spLocks/>
          </p:cNvSpPr>
          <p:nvPr/>
        </p:nvSpPr>
        <p:spPr>
          <a:xfrm>
            <a:off x="0" y="6462713"/>
            <a:ext cx="2262188" cy="249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Lapage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DF1903-CCD0-30D1-9D1A-042173F6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9506"/>
            <a:ext cx="4608881" cy="34472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94DE2A4-1E84-1666-04ED-AEEA55D5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22" r="6074"/>
          <a:stretch>
            <a:fillRect/>
          </a:stretch>
        </p:blipFill>
        <p:spPr>
          <a:xfrm>
            <a:off x="4471557" y="2541180"/>
            <a:ext cx="7463145" cy="379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41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1F5571-A27B-A890-A8E0-80A7FC5E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28</a:t>
            </a:fld>
            <a:endParaRPr lang="fr-FR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E641A1A-225D-9D75-10E6-3DE765D7F218}"/>
              </a:ext>
            </a:extLst>
          </p:cNvPr>
          <p:cNvSpPr txBox="1"/>
          <p:nvPr/>
        </p:nvSpPr>
        <p:spPr>
          <a:xfrm>
            <a:off x="3412503" y="3197200"/>
            <a:ext cx="5929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218369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Exploration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/>
              <a:t>Lapage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360854-CC59-67A7-8D00-A627294D83F6}"/>
              </a:ext>
            </a:extLst>
          </p:cNvPr>
          <p:cNvSpPr txBox="1"/>
          <p:nvPr/>
        </p:nvSpPr>
        <p:spPr>
          <a:xfrm>
            <a:off x="1716302" y="1910636"/>
            <a:ext cx="102679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C00000"/>
                </a:solidFill>
              </a:rPr>
              <a:t>Customers : </a:t>
            </a:r>
          </a:p>
          <a:p>
            <a:endParaRPr lang="fr-FR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dirty="0"/>
              <a:t>Détails les clients, 8621 recensés </a:t>
            </a:r>
          </a:p>
          <a:p>
            <a:pPr>
              <a:buClr>
                <a:srgbClr val="C00000"/>
              </a:buClr>
            </a:pPr>
            <a:r>
              <a:rPr lang="fr-FR" dirty="0"/>
              <a:t>( identifiant, genre et année de naissance)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Clr>
                <a:srgbClr val="C00000"/>
              </a:buClr>
            </a:pPr>
            <a:r>
              <a:rPr lang="fr-FR" u="sng" dirty="0">
                <a:solidFill>
                  <a:srgbClr val="C00000"/>
                </a:solidFill>
              </a:rPr>
              <a:t>Product :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dirty="0"/>
              <a:t>Détails des produits, 3286 recensés </a:t>
            </a:r>
          </a:p>
          <a:p>
            <a:pPr>
              <a:buClr>
                <a:srgbClr val="C00000"/>
              </a:buClr>
            </a:pPr>
            <a:r>
              <a:rPr lang="fr-FR" dirty="0"/>
              <a:t>(identifiant produit, prix et catégorie de livre)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Clr>
                <a:srgbClr val="C00000"/>
              </a:buClr>
            </a:pPr>
            <a:r>
              <a:rPr lang="fr-FR" u="sng" dirty="0">
                <a:solidFill>
                  <a:srgbClr val="C00000"/>
                </a:solidFill>
              </a:rPr>
              <a:t>Transaction :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dirty="0"/>
              <a:t>Détails des transactions, 687534 recensés </a:t>
            </a:r>
          </a:p>
          <a:p>
            <a:pPr>
              <a:buClr>
                <a:srgbClr val="C00000"/>
              </a:buClr>
            </a:pPr>
            <a:r>
              <a:rPr lang="fr-FR" dirty="0"/>
              <a:t>(identifiant produit, date, session et identifiant client)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725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Nettoyage des données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4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/>
              <a:t>Lapage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360854-CC59-67A7-8D00-A627294D83F6}"/>
              </a:ext>
            </a:extLst>
          </p:cNvPr>
          <p:cNvSpPr txBox="1"/>
          <p:nvPr/>
        </p:nvSpPr>
        <p:spPr>
          <a:xfrm>
            <a:off x="533400" y="2000249"/>
            <a:ext cx="102679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Vérification des doublons,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Suppression des données,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Conversion de date en datetime,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 des valeurs manquantes en utilisant la médiane,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 de certaines variables pour l’analyse suivantes (panier moyen, montant achat, etc…)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59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45408"/>
            <a:ext cx="11465168" cy="586386"/>
          </a:xfrm>
        </p:spPr>
        <p:txBody>
          <a:bodyPr rtlCol="0"/>
          <a:lstStyle/>
          <a:p>
            <a:pPr algn="ctr"/>
            <a:r>
              <a:rPr lang="fr-FR" sz="2400" dirty="0"/>
              <a:t>Évolution journalière du chiffre d’affaires (avec moyenne mobile 60 jours)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/>
              <a:t>Lapage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270580-852D-3454-EB85-4226E38A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28" y="1612974"/>
            <a:ext cx="10204315" cy="46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3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Top et flop des 10 livres vendus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/>
              <a:t>Lapage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4C8BA3-868D-A3DC-B8D8-D0B04B5F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653" y="1896662"/>
            <a:ext cx="5982535" cy="4372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E056F65-9400-C9E9-BE91-81C97CB0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4" y="1896662"/>
            <a:ext cx="5973009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5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Le prix des livres par catégorie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/>
              <a:t>Lapage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3BF52A-AFFB-2A89-B8F3-FD9397121CDD}"/>
              </a:ext>
            </a:extLst>
          </p:cNvPr>
          <p:cNvSpPr txBox="1"/>
          <p:nvPr/>
        </p:nvSpPr>
        <p:spPr>
          <a:xfrm>
            <a:off x="695617" y="2811461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=&gt; 3 catégories de livres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DD4B9D-398E-E0BC-CB7F-6A8C46AE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716" y="1753386"/>
            <a:ext cx="7486922" cy="4782586"/>
          </a:xfrm>
          <a:prstGeom prst="rect">
            <a:avLst/>
          </a:prstGeom>
        </p:spPr>
      </p:pic>
      <p:sp>
        <p:nvSpPr>
          <p:cNvPr id="12" name="Légende : encadrée 11">
            <a:extLst>
              <a:ext uri="{FF2B5EF4-FFF2-40B4-BE49-F238E27FC236}">
                <a16:creationId xmlns:a16="http://schemas.microsoft.com/office/drawing/2014/main" id="{D5859FF9-BDF1-C034-0E5B-8BF5A866BE9B}"/>
              </a:ext>
            </a:extLst>
          </p:cNvPr>
          <p:cNvSpPr/>
          <p:nvPr/>
        </p:nvSpPr>
        <p:spPr>
          <a:xfrm>
            <a:off x="1636322" y="4404793"/>
            <a:ext cx="1933609" cy="453589"/>
          </a:xfrm>
          <a:prstGeom prst="borderCallout1">
            <a:avLst>
              <a:gd name="adj1" fmla="val 5959"/>
              <a:gd name="adj2" fmla="val 99919"/>
              <a:gd name="adj3" fmla="val -23546"/>
              <a:gd name="adj4" fmla="val 14320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14" name="Légende : encadrée 13">
            <a:extLst>
              <a:ext uri="{FF2B5EF4-FFF2-40B4-BE49-F238E27FC236}">
                <a16:creationId xmlns:a16="http://schemas.microsoft.com/office/drawing/2014/main" id="{4133B5E2-9B05-2993-F4D0-C6841C1AF386}"/>
              </a:ext>
            </a:extLst>
          </p:cNvPr>
          <p:cNvSpPr/>
          <p:nvPr/>
        </p:nvSpPr>
        <p:spPr>
          <a:xfrm>
            <a:off x="1636322" y="5045147"/>
            <a:ext cx="1933609" cy="453589"/>
          </a:xfrm>
          <a:prstGeom prst="borderCallout1">
            <a:avLst>
              <a:gd name="adj1" fmla="val 73842"/>
              <a:gd name="adj2" fmla="val 99919"/>
              <a:gd name="adj3" fmla="val -109943"/>
              <a:gd name="adj4" fmla="val 19580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Médiane</a:t>
            </a:r>
          </a:p>
        </p:txBody>
      </p:sp>
      <p:sp>
        <p:nvSpPr>
          <p:cNvPr id="13" name="Légende : encadrée 12">
            <a:extLst>
              <a:ext uri="{FF2B5EF4-FFF2-40B4-BE49-F238E27FC236}">
                <a16:creationId xmlns:a16="http://schemas.microsoft.com/office/drawing/2014/main" id="{50F91166-7658-32CE-C4CE-81A7EB5BA3BF}"/>
              </a:ext>
            </a:extLst>
          </p:cNvPr>
          <p:cNvSpPr/>
          <p:nvPr/>
        </p:nvSpPr>
        <p:spPr>
          <a:xfrm>
            <a:off x="7574739" y="3099036"/>
            <a:ext cx="1933609" cy="453589"/>
          </a:xfrm>
          <a:prstGeom prst="borderCallout1">
            <a:avLst>
              <a:gd name="adj1" fmla="val 96470"/>
              <a:gd name="adj2" fmla="val 31"/>
              <a:gd name="adj3" fmla="val 206845"/>
              <a:gd name="adj4" fmla="val -4644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295172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Proportion du chiffre d’affaire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/>
              <a:t>Lapage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18FE44-EFB4-5574-44B4-28F154DE0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64" y="2108813"/>
            <a:ext cx="4887007" cy="39439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282B3BB-D134-A77E-F8AE-84FC8BECF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876" y="2108813"/>
            <a:ext cx="4829849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6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sz="3200" dirty="0"/>
              <a:t>Top 10 du Chiffre d’affaire par client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6462713"/>
            <a:ext cx="2262188" cy="249237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/>
              <a:t>Lapage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8188A4-5A67-6A71-E277-9F8F0FF6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346" y="1755772"/>
            <a:ext cx="7157106" cy="45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13347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0CE401-796E-4493-905E-4DDA5AF62AB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11927</TotalTime>
  <Words>1021</Words>
  <Application>Microsoft Office PowerPoint</Application>
  <PresentationFormat>Grand écran</PresentationFormat>
  <Paragraphs>217</Paragraphs>
  <Slides>28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gg sans</vt:lpstr>
      <vt:lpstr>Symbol</vt:lpstr>
      <vt:lpstr>Rétrospective</vt:lpstr>
      <vt:lpstr>Analysez les ventes d'une librairie avec Python </vt:lpstr>
      <vt:lpstr>SOMMAIRE</vt:lpstr>
      <vt:lpstr>Exploration</vt:lpstr>
      <vt:lpstr>Nettoyage des données</vt:lpstr>
      <vt:lpstr>Évolution journalière du chiffre d’affaires (avec moyenne mobile 60 jours)</vt:lpstr>
      <vt:lpstr>Top et flop des 10 livres vendus</vt:lpstr>
      <vt:lpstr>Le prix des livres par catégorie </vt:lpstr>
      <vt:lpstr>Proportion du chiffre d’affaire</vt:lpstr>
      <vt:lpstr>Top 10 du Chiffre d’affaire par client</vt:lpstr>
      <vt:lpstr>Etudes des 4 clients professionnels</vt:lpstr>
      <vt:lpstr>Intérêt du client pro par rapport au catégorie</vt:lpstr>
      <vt:lpstr>Inégalité entre les clients totals</vt:lpstr>
      <vt:lpstr>Analyse des catégories</vt:lpstr>
      <vt:lpstr>Etudes des clients particuliers</vt:lpstr>
      <vt:lpstr>Le nombre d’hommes et de femmes est presque identiques</vt:lpstr>
      <vt:lpstr>Les tests statistiques</vt:lpstr>
      <vt:lpstr>hypothèse nulle ou hypothèse alternative</vt:lpstr>
      <vt:lpstr>La P-Value</vt:lpstr>
      <vt:lpstr>Lien entre le SEXE ET Catégorie de livres</vt:lpstr>
      <vt:lpstr>Lien entre AGE et MONTANT TOTAL</vt:lpstr>
      <vt:lpstr>Lien entre AGE et MONTANT TOTAL</vt:lpstr>
      <vt:lpstr>Lien entre l'Age et la fréquence d’achat</vt:lpstr>
      <vt:lpstr>Lien entre l'Age et la fréquence d’achat</vt:lpstr>
      <vt:lpstr>Lien entre l'Age et le panier moyen</vt:lpstr>
      <vt:lpstr>Lien entre l'Age et le panier moyen</vt:lpstr>
      <vt:lpstr>Lien entre l'Age et la catégorie de livre</vt:lpstr>
      <vt:lpstr>Lien entre l'Age et la catégorie de livre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Nas Aylin</cp:lastModifiedBy>
  <cp:revision>3</cp:revision>
  <dcterms:created xsi:type="dcterms:W3CDTF">2023-08-24T08:02:23Z</dcterms:created>
  <dcterms:modified xsi:type="dcterms:W3CDTF">2025-09-22T21:50:24Z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